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78" r:id="rId13"/>
    <p:sldId id="267" r:id="rId14"/>
    <p:sldId id="270" r:id="rId15"/>
    <p:sldId id="271" r:id="rId16"/>
    <p:sldId id="272" r:id="rId17"/>
    <p:sldId id="274" r:id="rId18"/>
    <p:sldId id="282" r:id="rId19"/>
    <p:sldId id="283" r:id="rId20"/>
    <p:sldId id="284" r:id="rId21"/>
    <p:sldId id="285" r:id="rId22"/>
    <p:sldId id="286" r:id="rId23"/>
    <p:sldId id="287" r:id="rId24"/>
    <p:sldId id="288" r:id="rId25"/>
    <p:sldId id="289" r:id="rId26"/>
    <p:sldId id="290" r:id="rId27"/>
    <p:sldId id="291" r:id="rId28"/>
    <p:sldId id="279" r:id="rId29"/>
    <p:sldId id="280" r:id="rId30"/>
    <p:sldId id="281" r:id="rId31"/>
    <p:sldId id="292" r:id="rId3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 varScale="1">
        <p:scale>
          <a:sx n="85" d="100"/>
          <a:sy n="85" d="100"/>
        </p:scale>
        <p:origin x="75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4D8F7-535C-4D57-B374-2D7066B50F89}" type="datetimeFigureOut">
              <a:rPr lang="th-TH" smtClean="0"/>
              <a:t>12/03/61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DAEDD-6D6D-4AC2-B982-B3EB407458D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4D8F7-535C-4D57-B374-2D7066B50F89}" type="datetimeFigureOut">
              <a:rPr lang="th-TH" smtClean="0"/>
              <a:t>12/03/61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DAEDD-6D6D-4AC2-B982-B3EB407458D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4D8F7-535C-4D57-B374-2D7066B50F89}" type="datetimeFigureOut">
              <a:rPr lang="th-TH" smtClean="0"/>
              <a:t>12/03/61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DAEDD-6D6D-4AC2-B982-B3EB407458D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4D8F7-535C-4D57-B374-2D7066B50F89}" type="datetimeFigureOut">
              <a:rPr lang="th-TH" smtClean="0"/>
              <a:t>12/03/61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DAEDD-6D6D-4AC2-B982-B3EB407458D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4D8F7-535C-4D57-B374-2D7066B50F89}" type="datetimeFigureOut">
              <a:rPr lang="th-TH" smtClean="0"/>
              <a:t>12/03/61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DAEDD-6D6D-4AC2-B982-B3EB407458D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4D8F7-535C-4D57-B374-2D7066B50F89}" type="datetimeFigureOut">
              <a:rPr lang="th-TH" smtClean="0"/>
              <a:t>12/03/61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DAEDD-6D6D-4AC2-B982-B3EB407458D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4D8F7-535C-4D57-B374-2D7066B50F89}" type="datetimeFigureOut">
              <a:rPr lang="th-TH" smtClean="0"/>
              <a:t>12/03/61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DAEDD-6D6D-4AC2-B982-B3EB407458D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4D8F7-535C-4D57-B374-2D7066B50F89}" type="datetimeFigureOut">
              <a:rPr lang="th-TH" smtClean="0"/>
              <a:t>12/03/61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DAEDD-6D6D-4AC2-B982-B3EB407458D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4D8F7-535C-4D57-B374-2D7066B50F89}" type="datetimeFigureOut">
              <a:rPr lang="th-TH" smtClean="0"/>
              <a:t>12/03/61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DAEDD-6D6D-4AC2-B982-B3EB407458D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4D8F7-535C-4D57-B374-2D7066B50F89}" type="datetimeFigureOut">
              <a:rPr lang="th-TH" smtClean="0"/>
              <a:t>12/03/61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DAEDD-6D6D-4AC2-B982-B3EB407458D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4D8F7-535C-4D57-B374-2D7066B50F89}" type="datetimeFigureOut">
              <a:rPr lang="th-TH" smtClean="0"/>
              <a:t>12/03/61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DAEDD-6D6D-4AC2-B982-B3EB407458D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64D8F7-535C-4D57-B374-2D7066B50F89}" type="datetimeFigureOut">
              <a:rPr lang="th-TH" smtClean="0"/>
              <a:t>12/03/61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DAEDD-6D6D-4AC2-B982-B3EB407458D7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7224" y="2000240"/>
            <a:ext cx="76438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Reading Techniques</a:t>
            </a:r>
            <a:endParaRPr lang="th-TH" sz="5400" dirty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14282" y="0"/>
            <a:ext cx="9215502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chemeClr val="accent6"/>
                </a:solidFill>
              </a:rPr>
              <a:t>สรุป 7 ขั้นตอนของการ </a:t>
            </a:r>
            <a:r>
              <a:rPr lang="en-US" b="1" dirty="0" smtClean="0">
                <a:solidFill>
                  <a:schemeClr val="accent6"/>
                </a:solidFill>
              </a:rPr>
              <a:t>Skimming </a:t>
            </a:r>
            <a:r>
              <a:rPr lang="th-TH" b="1" dirty="0" smtClean="0">
                <a:solidFill>
                  <a:schemeClr val="accent6"/>
                </a:solidFill>
              </a:rPr>
              <a:t>มีดังนี้คือ: </a:t>
            </a:r>
            <a:endParaRPr lang="th-TH" dirty="0" smtClean="0">
              <a:solidFill>
                <a:schemeClr val="accent6"/>
              </a:solidFill>
            </a:endParaRPr>
          </a:p>
          <a:p>
            <a:r>
              <a:rPr lang="th-TH" dirty="0" smtClean="0"/>
              <a:t>1.อ่านหัวเรื่อง </a:t>
            </a:r>
          </a:p>
          <a:p>
            <a:r>
              <a:rPr lang="th-TH" dirty="0" smtClean="0"/>
              <a:t>2.ดูชื่อผู้แต่ง และหนังสืออ้างอิง </a:t>
            </a:r>
          </a:p>
          <a:p>
            <a:r>
              <a:rPr lang="th-TH" dirty="0" smtClean="0"/>
              <a:t>3.อ่านย่อหน้าแรกอย่างละเอียดและรวดเร็ว เพื่อจับใจความสำคัญของเรื่อง ( </a:t>
            </a:r>
            <a:r>
              <a:rPr lang="en-US" dirty="0" smtClean="0"/>
              <a:t>main idea )</a:t>
            </a:r>
          </a:p>
          <a:p>
            <a:r>
              <a:rPr lang="en-US" sz="2000" dirty="0" smtClean="0"/>
              <a:t>4.</a:t>
            </a:r>
            <a:r>
              <a:rPr lang="th-TH" dirty="0" smtClean="0"/>
              <a:t>อ่านหัวเรื่องย่อยและประโยคแรกของย่อหน้าที่เหลือ </a:t>
            </a:r>
          </a:p>
          <a:p>
            <a:r>
              <a:rPr lang="th-TH" dirty="0" smtClean="0"/>
              <a:t>5.อ่านเรื่องทั้งหมดอย่างรวดเร็วเพื่อหา </a:t>
            </a:r>
          </a:p>
          <a:p>
            <a:r>
              <a:rPr lang="th-TH" dirty="0" smtClean="0"/>
              <a:t>    1 </a:t>
            </a:r>
            <a:r>
              <a:rPr lang="en-US" dirty="0" smtClean="0"/>
              <a:t>main idea, Topic </a:t>
            </a:r>
            <a:r>
              <a:rPr lang="th-TH" dirty="0" smtClean="0"/>
              <a:t>ของทุกย่อหน้าพร้อมทั้ง </a:t>
            </a:r>
            <a:r>
              <a:rPr lang="en-US" dirty="0" smtClean="0"/>
              <a:t>supporting detail </a:t>
            </a:r>
          </a:p>
          <a:p>
            <a:r>
              <a:rPr lang="en-US" dirty="0" smtClean="0"/>
              <a:t>    </a:t>
            </a:r>
            <a:r>
              <a:rPr lang="en-US" sz="2000" dirty="0" smtClean="0"/>
              <a:t>2</a:t>
            </a:r>
            <a:r>
              <a:rPr lang="en-US" dirty="0" smtClean="0"/>
              <a:t> clue words </a:t>
            </a:r>
            <a:r>
              <a:rPr lang="th-TH" dirty="0" smtClean="0"/>
              <a:t>เช่น ชื่อคน ชื่อวัน และ </a:t>
            </a:r>
            <a:r>
              <a:rPr lang="en-US" dirty="0" smtClean="0"/>
              <a:t>adjective </a:t>
            </a:r>
            <a:r>
              <a:rPr lang="th-TH" dirty="0" smtClean="0"/>
              <a:t>ที่สำคัญ </a:t>
            </a:r>
          </a:p>
          <a:p>
            <a:r>
              <a:rPr lang="th-TH" dirty="0" smtClean="0"/>
              <a:t>    3 คำที่แสดงความคิดของผู้แต่ง เช่น เห็นด้วยหรือไม่เห็นด้วย </a:t>
            </a:r>
          </a:p>
          <a:p>
            <a:r>
              <a:rPr lang="th-TH" dirty="0" smtClean="0"/>
              <a:t>    4 เครื่องหมายตัวชี้ต่าง ๆ เช่น ตัวพิมพ์เอน ตัวพิมพ์หนา ลูกศร ดาว ฯลฯ </a:t>
            </a:r>
          </a:p>
          <a:p>
            <a:r>
              <a:rPr lang="th-TH" dirty="0" smtClean="0"/>
              <a:t>6. อ่านย่อหน้าสุดท้ายอย่างรวดเร็วและละเอียด</a:t>
            </a:r>
          </a:p>
          <a:p>
            <a:r>
              <a:rPr lang="th-TH" dirty="0" smtClean="0"/>
              <a:t>7. เพ่งเล็งลักษณะตัวพิมพ์พิเศษ เช่น ตัวเอน ตัวหนา ดาว ฯลฯ ให้ดี สำคัญมากเพราะจุดนี้จะบอกให้รู้ถึงการเน้นย้ำใจความสำคัญ</a:t>
            </a:r>
            <a:endParaRPr lang="th-TH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71670" y="2214554"/>
            <a:ext cx="471490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Scanning</a:t>
            </a:r>
            <a:endParaRPr 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142852"/>
            <a:ext cx="900115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h-TH" b="1" dirty="0" smtClean="0"/>
          </a:p>
          <a:p>
            <a:endParaRPr lang="th-TH" b="1" dirty="0"/>
          </a:p>
          <a:p>
            <a:endParaRPr lang="th-TH" b="1" dirty="0" smtClean="0"/>
          </a:p>
          <a:p>
            <a:r>
              <a:rPr lang="th-TH" b="1" dirty="0" smtClean="0"/>
              <a:t>การ</a:t>
            </a:r>
            <a:r>
              <a:rPr lang="th-TH" b="1" dirty="0"/>
              <a:t>อ่านแบบคร่าว (</a:t>
            </a:r>
            <a:r>
              <a:rPr lang="en-US" b="1" dirty="0" smtClean="0"/>
              <a:t>Scanning) </a:t>
            </a:r>
            <a:r>
              <a:rPr lang="th-TH" b="1" dirty="0"/>
              <a:t>คือการอ่านเร็วที่ไม่ได้ค้นหาความคิดสำคัญของเรื่อง แต่ค้นหาข้อมูลเฉพาะที่ต้องการทราบ เช่น ข้อเท็จจริง วันที่ ชื่อ สถิติ เป็นต้น</a:t>
            </a:r>
            <a:endParaRPr lang="th-TH" dirty="0"/>
          </a:p>
        </p:txBody>
      </p:sp>
      <p:sp>
        <p:nvSpPr>
          <p:cNvPr id="3" name="Rectangle 2"/>
          <p:cNvSpPr/>
          <p:nvPr/>
        </p:nvSpPr>
        <p:spPr>
          <a:xfrm>
            <a:off x="3000364" y="357166"/>
            <a:ext cx="27222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Meaning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h-TH" dirty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500042"/>
            <a:ext cx="11421267" cy="4001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rdia New" pitchFamily="34" charset="-34"/>
              <a:cs typeface="Cordia New" pitchFamily="34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b="1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Cordia New" pitchFamily="34" charset="-34"/>
                <a:cs typeface="Cordia New" pitchFamily="34" charset="-34"/>
              </a:rPr>
              <a:t>ขั้นตอนง่ายๆในการอ่านด้วยวิธี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MS Sans Serif"/>
                <a:cs typeface="Angsana New" pitchFamily="18" charset="-34"/>
              </a:rPr>
              <a:t>Scanning </a:t>
            </a:r>
            <a:r>
              <a:rPr kumimoji="0" lang="th-TH" b="1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Cordia New" pitchFamily="34" charset="-34"/>
                <a:cs typeface="Cordia New" pitchFamily="34" charset="-34"/>
              </a:rPr>
              <a:t>มีดังนี้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S Sans Serif"/>
                <a:cs typeface="Angsana New" pitchFamily="18" charset="-34"/>
              </a:rPr>
              <a:t>       1.  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dia New" pitchFamily="34" charset="-34"/>
                <a:cs typeface="Cordia New" pitchFamily="34" charset="-34"/>
              </a:rPr>
              <a:t>อ่านคำถามเกี่ยวกับข้อความนั้น ๆ ก่อนเพื่อประหยัดเวลา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dia New" pitchFamily="34" charset="-34"/>
                <a:cs typeface="Cordia New" pitchFamily="34" charset="-34"/>
              </a:rPr>
              <a:t>               และช่วยในการหาคำตอบได้รวดเร็วขึ้น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S Sans Serif"/>
                <a:cs typeface="Angsana New" pitchFamily="18" charset="-34"/>
              </a:rPr>
              <a:t>       2.  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dia New" pitchFamily="34" charset="-34"/>
                <a:cs typeface="Cordia New" pitchFamily="34" charset="-34"/>
              </a:rPr>
              <a:t>อ่านข้อความ หรือ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S Sans Serif"/>
                <a:cs typeface="Cordia New" pitchFamily="34" charset="-34"/>
              </a:rPr>
              <a:t>scan 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dia New" pitchFamily="34" charset="-34"/>
                <a:cs typeface="Cordia New" pitchFamily="34" charset="-34"/>
              </a:rPr>
              <a:t>ย่อหน้าอย่างรวดเร็ว เมื่อพบข้อความเกี่ยวกับคำตอบแล้ว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h-TH" dirty="0">
                <a:latin typeface="Cordia New" pitchFamily="34" charset="-34"/>
                <a:cs typeface="Cordia New" pitchFamily="34" charset="-34"/>
              </a:rPr>
              <a:t>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             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dia New" pitchFamily="34" charset="-34"/>
                <a:cs typeface="Cordia New" pitchFamily="34" charset="-34"/>
              </a:rPr>
              <a:t>ให้อ่านช้าลงและรอบคอบระมัดระวัง</a:t>
            </a:r>
            <a:r>
              <a:rPr kumimoji="0" lang="th-TH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dia New" pitchFamily="34" charset="-34"/>
                <a:cs typeface="Cordia New" pitchFamily="34" charset="-34"/>
              </a:rPr>
              <a:t>และพยายามหาคำและกลุ่มคำที่สำคัญ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h-TH" b="1" i="1" dirty="0">
                <a:latin typeface="Cordia New" pitchFamily="34" charset="-34"/>
                <a:cs typeface="Cordia New" pitchFamily="34" charset="-34"/>
              </a:rPr>
              <a:t> </a:t>
            </a:r>
            <a:r>
              <a:rPr lang="th-TH" b="1" i="1" dirty="0" smtClean="0">
                <a:latin typeface="Cordia New" pitchFamily="34" charset="-34"/>
                <a:cs typeface="Cordia New" pitchFamily="34" charset="-34"/>
              </a:rPr>
              <a:t>            </a:t>
            </a:r>
            <a:r>
              <a:rPr kumimoji="0" lang="th-TH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dia New" pitchFamily="34" charset="-34"/>
                <a:cs typeface="Cordia New" pitchFamily="34" charset="-34"/>
              </a:rPr>
              <a:t> (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S Sans Serif"/>
                <a:cs typeface="Angsana New" pitchFamily="18" charset="-34"/>
              </a:rPr>
              <a:t>Key words and phrases</a:t>
            </a:r>
            <a:r>
              <a:rPr kumimoji="0" lang="th-TH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S Sans Serif"/>
                <a:cs typeface="Angsana New" pitchFamily="18" charset="-34"/>
              </a:rPr>
              <a:t>)</a:t>
            </a:r>
            <a:r>
              <a:rPr kumimoji="0" lang="th-TH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ordia New" pitchFamily="34" charset="-34"/>
              </a:rPr>
              <a:t> </a:t>
            </a:r>
            <a:r>
              <a:rPr kumimoji="0" lang="th-TH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dia New" pitchFamily="34" charset="-34"/>
                <a:cs typeface="Cordia New" pitchFamily="34" charset="-34"/>
              </a:rPr>
              <a:t>ที่จะช่วยให้คำตอบที่ถูกต้อง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S Sans Serif"/>
                <a:cs typeface="Angsana New" pitchFamily="18" charset="-34"/>
              </a:rPr>
              <a:t>       3.  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dia New" pitchFamily="34" charset="-34"/>
                <a:cs typeface="Cordia New" pitchFamily="34" charset="-34"/>
              </a:rPr>
              <a:t>หากเป็นข้อสอบแบบเลือกตอบ (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S Sans Serif"/>
                <a:cs typeface="Angsana New" pitchFamily="18" charset="-34"/>
              </a:rPr>
              <a:t>Multiple choices</a:t>
            </a:r>
            <a:r>
              <a:rPr kumimoji="0" lang="th-TH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S Sans Serif"/>
                <a:cs typeface="Angsana New" pitchFamily="18" charset="-34"/>
              </a:rPr>
              <a:t>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h-TH" sz="2400" dirty="0">
                <a:latin typeface="MS Sans Serif"/>
                <a:cs typeface="Angsana New" pitchFamily="18" charset="-34"/>
              </a:rPr>
              <a:t> </a:t>
            </a:r>
            <a:r>
              <a:rPr lang="th-TH" sz="2400" dirty="0" smtClean="0">
                <a:latin typeface="MS Sans Serif"/>
                <a:cs typeface="Angsana New" pitchFamily="18" charset="-34"/>
              </a:rPr>
              <a:t>                  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dia New" pitchFamily="34" charset="-34"/>
                <a:cs typeface="Cordia New" pitchFamily="34" charset="-34"/>
              </a:rPr>
              <a:t>ให้ตัดคำตอบที่ผิดออกและเลือกคำตอบที่ดีที่สุดที่เหลืออยู่</a:t>
            </a:r>
            <a:endParaRPr kumimoji="0" lang="th-TH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0" y="-249766"/>
            <a:ext cx="9001156" cy="6617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rdia New" pitchFamily="34" charset="-34"/>
              <a:cs typeface="Cordia New" pitchFamily="34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b="1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Cordia New" pitchFamily="34" charset="-34"/>
                <a:cs typeface="Cordia New" pitchFamily="34" charset="-34"/>
              </a:rPr>
              <a:t>วิธีการอ่านแบบคร่าวที่มีประสิทธิภาพมีขั้นตอนดังนี้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S Sans Serif"/>
                <a:cs typeface="Angsana New" pitchFamily="18" charset="-34"/>
              </a:rPr>
              <a:t>- </a:t>
            </a:r>
            <a:r>
              <a:rPr kumimoji="0" lang="th-TH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dia New" pitchFamily="34" charset="-34"/>
                <a:cs typeface="Cordia New" pitchFamily="34" charset="-34"/>
              </a:rPr>
              <a:t>สำรวจข้อเขียนนั้นโดยภาพรวมว่ามีโครงสร้างแบบใด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S Sans Serif"/>
                <a:cs typeface="Cordia New" pitchFamily="34" charset="-34"/>
              </a:rPr>
              <a:t>  เพื่อประโยชน์ใน การค้นหาว่าประเด็นสำคัญอยู่ในตำแหน่งใดบ้าง หัวเรื่องย่อยต่าง ๆ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S Sans Serif"/>
                <a:cs typeface="Cordia New" pitchFamily="34" charset="-34"/>
              </a:rPr>
              <a:t>นับเป็นสิ่งสำคัญที่จะช่วยบอกประเด็นสำคัญของเรื่อง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S Sans Serif"/>
                <a:cs typeface="Cordia New" pitchFamily="34" charset="-34"/>
              </a:rPr>
              <a:t>ในการอ่านแบบคร่าวนี้ส่วนประกอบที่เป็น แผนที่ ตาราง กราฟ แผนภูมิ แผนผัง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S Sans Serif"/>
                <a:cs typeface="Cordia New" pitchFamily="34" charset="-34"/>
              </a:rPr>
              <a:t> ถือเป็นส่วนสำคัญที่จะช่วยบอกสาระสำคัญของเรื่องที่ผู้เขียนต้องการอธิบายได้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S Sans Serif"/>
                <a:cs typeface="Angsana New" pitchFamily="18" charset="-34"/>
              </a:rPr>
              <a:t>- </a:t>
            </a:r>
            <a:r>
              <a:rPr kumimoji="0" lang="th-TH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dia New" pitchFamily="34" charset="-34"/>
                <a:cs typeface="Cordia New" pitchFamily="34" charset="-34"/>
              </a:rPr>
              <a:t>รู้วัตถุประสงค์ของการอ่านว่าเราต้องการค้นหาอะไรจากข้อเขียนนั้น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S Sans Serif"/>
                <a:cs typeface="Cordia New" pitchFamily="34" charset="-34"/>
              </a:rPr>
              <a:t>วัตถุประสงค์ของการอ่านจะเป็นสิ่งกำหนดเป้าหมายว่าเราต้องการคำตอบในเรื่องใด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S Sans Serif"/>
                <a:cs typeface="Cordia New" pitchFamily="34" charset="-34"/>
              </a:rPr>
              <a:t> ผู้อ่านควรตั้งวัตถุประสงค์ที่เฉพาะเจาะจงเพื่อให้การค้นหาคำตอบเป็นไปอย่างรวดเร็วขึ้น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S Sans Serif"/>
                <a:cs typeface="Angsana New" pitchFamily="18" charset="-34"/>
              </a:rPr>
              <a:t>- </a:t>
            </a:r>
            <a:r>
              <a:rPr kumimoji="0" lang="th-TH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dia New" pitchFamily="34" charset="-34"/>
                <a:cs typeface="Cordia New" pitchFamily="34" charset="-34"/>
              </a:rPr>
              <a:t>คาดเดาหรือทำนายจากการใช้คำในเรื่อง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S Sans Serif"/>
                <a:cs typeface="Cordia New" pitchFamily="34" charset="-34"/>
              </a:rPr>
              <a:t>  เช่น หากเรา ต้องการทราบจำนวนประชากร เราก็ต้องมองหาตัวเลขในเรื่องนั้น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S Sans Serif"/>
                <a:cs typeface="Cordia New" pitchFamily="34" charset="-34"/>
              </a:rPr>
              <a:t>หากเราต้องการทราบการนิยามความหมายของคำก็อาจมองหา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S Sans Serif"/>
                <a:cs typeface="Cordia New" pitchFamily="34" charset="-34"/>
              </a:rPr>
              <a:t>ข้อความที่มีลักษณะการพิมพ์แตกต่างไปจากปกติ เช่น ตัวเข้ม ตัวเอียง หรือใช้เครื่องหมายคำพูด เป็นต้น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S Sans Serif"/>
                <a:cs typeface="Angsana New" pitchFamily="18" charset="-34"/>
              </a:rPr>
              <a:t>- </a:t>
            </a:r>
            <a:r>
              <a:rPr kumimoji="0" lang="th-TH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dia New" pitchFamily="34" charset="-34"/>
                <a:cs typeface="Cordia New" pitchFamily="34" charset="-34"/>
              </a:rPr>
              <a:t>ระบุตำแหน่งที่น่าจะค้นหาคำตอบที่ต้องการทราบได้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S Sans Serif"/>
                <a:cs typeface="Cordia New" pitchFamily="34" charset="-34"/>
              </a:rPr>
              <a:t>การค้นหาตำแหน่งที่น่าจะพบคำตอบนี้ใช้วิธีการเดียวกับการอ่านแบบข้าม ได้แก่ การดูที่ย่อหน้าแรก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S Sans Serif"/>
                <a:cs typeface="Cordia New" pitchFamily="34" charset="-34"/>
              </a:rPr>
              <a:t>ประโยคแรกหรือประโยคสุดท้ายของย่อหน้า หัวเรื่อง และย่อหน้าสุดท้าย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42852"/>
            <a:ext cx="914400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S Sans Serif"/>
                <a:cs typeface="Angsana New" pitchFamily="18" charset="-34"/>
              </a:rPr>
              <a:t>- </a:t>
            </a:r>
            <a:r>
              <a:rPr kumimoji="0" lang="th-TH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dia New" pitchFamily="34" charset="-34"/>
                <a:cs typeface="Cordia New" pitchFamily="34" charset="-34"/>
              </a:rPr>
              <a:t>ใช้รูปแบบการค้นหาที่เป็นระบบ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th-T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S Sans Serif"/>
                <a:cs typeface="Cordia New" pitchFamily="34" charset="-34"/>
              </a:rPr>
              <a:t>เมื่อทราบวัตถุประสงค์ในการอ่าน ว่าต้องการอะไร และตำแหน่งที่จะค้นหาคำตอบได้อยู่ที่ใดแล้ว ก็เริ่มอ่านแบบคร่าวโดยกวาดสายตามองข้อเขียนนั้นอย่างรวดเร็วแต่มีจุดมุ่งหมายที่แน่นอน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th-T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S Sans Serif"/>
                <a:cs typeface="Cordia New" pitchFamily="34" charset="-34"/>
              </a:rPr>
              <a:t> อย่างไรก็ตามลักษณะการกวาดสายตาก็ขึ้นอยู่กับการจัดวางเนื้อหาของข้อเขียนนั้นด้วยว่าต้องกวาดสายตาอย่างไร เช่น จากซ้ายไปขวา หรือจากบนลงล่าง เป็นต้น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S Sans Serif"/>
                <a:cs typeface="Angsana New" pitchFamily="18" charset="-34"/>
              </a:rPr>
              <a:t>- </a:t>
            </a:r>
            <a:r>
              <a:rPr kumimoji="0" lang="th-TH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dia New" pitchFamily="34" charset="-34"/>
                <a:cs typeface="Cordia New" pitchFamily="34" charset="-34"/>
              </a:rPr>
              <a:t>ยืนยันคำตอบที่ต้องการจากการอ่าน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th-T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S Sans Serif"/>
                <a:cs typeface="Cordia New" pitchFamily="34" charset="-34"/>
              </a:rPr>
              <a:t>ทันทีที่เราตอบคำถามตัวเองได้ว่าต้องการคำตอบในเรื่องอะไรแล้ว ก็ลงมืออ่านเพื่อค้นหาประโยคที่คิดว่าจะเป็นคำตอบ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S Sans Serif"/>
                <a:cs typeface="Angsana New" pitchFamily="18" charset="-34"/>
              </a:rPr>
              <a:t>- </a:t>
            </a:r>
            <a:r>
              <a:rPr kumimoji="0" lang="th-TH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dia New" pitchFamily="34" charset="-34"/>
                <a:cs typeface="Cordia New" pitchFamily="34" charset="-34"/>
              </a:rPr>
              <a:t>ตรวจดูบัญชีรายชื่อและตาราง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th-TH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S Sans Serif"/>
                <a:cs typeface="Cordia New" pitchFamily="34" charset="-34"/>
              </a:rPr>
              <a:t>สิ่งสำคัญในการอ่านแบบคร่าวก็คือ เราต้องเข้าใจว่าผู้เขียนมีวิธีเรียบเรียงและจัดแบ่งข้อมูลต่าง ๆ อย่างไร เช่น การค้นหารายการโทรทัศน์ที่มีวิธีการจัดแบ่งตามวันและเวลาที่ออกอากาศ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th-TH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S Sans Serif"/>
                <a:cs typeface="Cordia New" pitchFamily="34" charset="-34"/>
              </a:rPr>
              <a:t> แต่อยู่ภายใต้การจัดแบ่งตามสถานีและชื่อรายการ หรือในหนังสือพจนานุกรม สารานุกรม จะมีการจัดเรียงคำตามลำดับตัวอักษร คำที่อยู่บรรทัดบนสุดของหน้ากระดาษจะเป็นตัวชี้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th-TH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S Sans Serif"/>
                <a:cs typeface="Cordia New" pitchFamily="34" charset="-34"/>
              </a:rPr>
              <a:t>ให้ทราบว่าคำแรกและคำสุดท้ายในหน้านั้นคือคำใด ช่วยให้ผู้อ่านค้นหาคำได้สะดวกรวดเร็วขึ้น ในการอ่านแบบคร่าวก็เช่นกัน เรามักใช้วิธีดูที่อักษรตัวแรกของแต่ละบรรทัดว่าตรงกับคำที่เราต้องการหรือไม่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th-TH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S Sans Serif"/>
                <a:cs typeface="Cordia New" pitchFamily="34" charset="-34"/>
              </a:rPr>
              <a:t>หากไม่พบก็อาจดูสองคำแรก จนกว่าจะพบคำที่ต้องการค้นหา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S Sans Serif"/>
                <a:cs typeface="Angsana New" pitchFamily="18" charset="-34"/>
              </a:rPr>
              <a:t>- </a:t>
            </a:r>
            <a:r>
              <a:rPr kumimoji="0" lang="th-TH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dia New" pitchFamily="34" charset="-34"/>
                <a:cs typeface="Cordia New" pitchFamily="34" charset="-34"/>
              </a:rPr>
              <a:t>การค้นหาคำตอบจากข้อเขียนแบบพรรณนา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dia New" pitchFamily="34" charset="-34"/>
                <a:cs typeface="Cordia New" pitchFamily="34" charset="-34"/>
              </a:rPr>
              <a:t>โครงสร้างของ ข้อเขียนที่มีรูปแบบการเขียนแบบพรรณนานั้นมักค้นหาได้ยากกว่าข้อเขียนที่เขียนในรูปแบบของการจัดวางเป็นคอลัมน์ หรือตาราง การอ่านข้อเขียนประเภทนี้แบบคร่าว ๆ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dia New" pitchFamily="34" charset="-34"/>
                <a:cs typeface="Cordia New" pitchFamily="34" charset="-34"/>
              </a:rPr>
              <a:t>ส่วนใหญ่แล้วต้องอาศัยการค้นหาคำที่แสดงร่องรอยให้เราสามารถคาดเดาเรื่องราวได้ ในการอ่านข้อเขียนลักษณะดังกล่าวเราต้องกวาดสายตาดูที่ย่อหน้าต่าง ๆ ให้ทั่วถึง พยายามให้คำสำคัญหรือ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dia New" pitchFamily="34" charset="-34"/>
                <a:cs typeface="Cordia New" pitchFamily="34" charset="-34"/>
              </a:rPr>
              <a:t> คีย์เวิร์ด </a:t>
            </a:r>
            <a:r>
              <a:rPr kumimoji="0" lang="th-TH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S Sans Serif"/>
                <a:cs typeface="Cordia New" pitchFamily="34" charset="-34"/>
              </a:rPr>
              <a:t>(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S Sans Serif"/>
                <a:cs typeface="Cordia New" pitchFamily="34" charset="-34"/>
              </a:rPr>
              <a:t>Keyword</a:t>
            </a:r>
            <a:r>
              <a:rPr kumimoji="0" lang="th-TH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S Sans Serif"/>
                <a:cs typeface="Cordia New" pitchFamily="34" charset="-34"/>
              </a:rPr>
              <a:t>) 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dia New" pitchFamily="34" charset="-34"/>
                <a:cs typeface="Cordia New" pitchFamily="34" charset="-34"/>
              </a:rPr>
              <a:t>ที่จะช่วยในการตอบคำถามของเราเด่นชัดขึ้นมา</a:t>
            </a:r>
            <a:endParaRPr kumimoji="0" lang="th-TH" sz="6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57166"/>
            <a:ext cx="9144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6"/>
                </a:solidFill>
              </a:rPr>
              <a:t>Skimming </a:t>
            </a:r>
            <a:r>
              <a:rPr lang="th-TH" b="1" dirty="0" smtClean="0">
                <a:solidFill>
                  <a:schemeClr val="accent6"/>
                </a:solidFill>
              </a:rPr>
              <a:t>และ </a:t>
            </a:r>
            <a:r>
              <a:rPr lang="en-US" b="1" dirty="0" smtClean="0">
                <a:solidFill>
                  <a:schemeClr val="accent6"/>
                </a:solidFill>
              </a:rPr>
              <a:t>scanning </a:t>
            </a:r>
            <a:r>
              <a:rPr lang="th-TH" b="1" dirty="0" smtClean="0">
                <a:solidFill>
                  <a:schemeClr val="accent6"/>
                </a:solidFill>
              </a:rPr>
              <a:t>ต่างกันอย่างไร? </a:t>
            </a:r>
          </a:p>
          <a:p>
            <a:endParaRPr lang="th-TH" dirty="0" smtClean="0">
              <a:solidFill>
                <a:schemeClr val="accent6"/>
              </a:solidFill>
            </a:endParaRPr>
          </a:p>
          <a:p>
            <a:r>
              <a:rPr lang="en-US" dirty="0" smtClean="0"/>
              <a:t>Skimming </a:t>
            </a:r>
            <a:r>
              <a:rPr lang="th-TH" dirty="0" smtClean="0"/>
              <a:t>และ </a:t>
            </a:r>
            <a:r>
              <a:rPr lang="en-US" dirty="0" smtClean="0"/>
              <a:t>scanning </a:t>
            </a:r>
            <a:r>
              <a:rPr lang="th-TH" dirty="0" smtClean="0"/>
              <a:t>ต่างเป็นเทคนิคการอ่านเร็วทั้งคู่ แต่ </a:t>
            </a:r>
            <a:r>
              <a:rPr lang="en-US" dirty="0" smtClean="0"/>
              <a:t>scanning </a:t>
            </a:r>
            <a:r>
              <a:rPr lang="th-TH" dirty="0" smtClean="0"/>
              <a:t>นั้นจะกวาดสายตาหาเฉพาะสิ่งที่เราต้องการ (</a:t>
            </a:r>
            <a:r>
              <a:rPr lang="en-US" dirty="0" smtClean="0"/>
              <a:t>a particular thing or person) </a:t>
            </a:r>
            <a:r>
              <a:rPr lang="th-TH" dirty="0" smtClean="0"/>
              <a:t>เท่านั้น เช่น หาคำบางคำ ในสมุดโทรศัพท์เป็นต้น โดยจะไม่อ่านทุกบรรทัดหรือทุกหน้า จะกระโดดจากหน้านี้ไปหน้าโน้นเลย จุดมุ่งหมายอยู่ที่คำบางคำ เท่านั้น ส่วน </a:t>
            </a:r>
            <a:r>
              <a:rPr lang="en-US" dirty="0" smtClean="0"/>
              <a:t>skimming </a:t>
            </a:r>
            <a:r>
              <a:rPr lang="th-TH" dirty="0" smtClean="0"/>
              <a:t>นั้นจะกวาดสายตาหาเฉพาะสาระสำคัญที่ต้องการ (</a:t>
            </a:r>
            <a:r>
              <a:rPr lang="en-US" dirty="0" smtClean="0"/>
              <a:t>a particular point or main points) </a:t>
            </a:r>
            <a:r>
              <a:rPr lang="th-TH" dirty="0" smtClean="0"/>
              <a:t>เท่านั้น เช่น </a:t>
            </a:r>
            <a:r>
              <a:rPr lang="en-US" dirty="0" smtClean="0"/>
              <a:t>Why did so many people visited this national convention center last week? Why? = The exhibition? Why? = The major event? 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5984" y="1928802"/>
            <a:ext cx="521494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3600" b="1" dirty="0" smtClean="0">
                <a:solidFill>
                  <a:srgbClr val="92D050"/>
                </a:solidFill>
              </a:rPr>
              <a:t>การอ่านจับใจความสำคัญ </a:t>
            </a:r>
          </a:p>
          <a:p>
            <a:pPr algn="ctr"/>
            <a:r>
              <a:rPr lang="th-TH" sz="3600" b="1" dirty="0" smtClean="0">
                <a:solidFill>
                  <a:srgbClr val="92D050"/>
                </a:solidFill>
              </a:rPr>
              <a:t>(</a:t>
            </a:r>
            <a:r>
              <a:rPr lang="en-US" sz="3600" b="1" dirty="0" smtClean="0">
                <a:solidFill>
                  <a:srgbClr val="92D050"/>
                </a:solidFill>
              </a:rPr>
              <a:t>Reading for Main Idea)</a:t>
            </a:r>
            <a:r>
              <a:rPr lang="en-US" b="1" dirty="0" smtClean="0">
                <a:solidFill>
                  <a:srgbClr val="92D050"/>
                </a:solidFill>
              </a:rPr>
              <a:t/>
            </a:r>
            <a:br>
              <a:rPr lang="en-US" b="1" dirty="0" smtClean="0">
                <a:solidFill>
                  <a:srgbClr val="92D050"/>
                </a:solidFill>
              </a:rPr>
            </a:br>
            <a:endParaRPr lang="th-TH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8312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1285860"/>
            <a:ext cx="878684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Main Idea </a:t>
            </a:r>
            <a:r>
              <a:rPr lang="th-TH" b="1" u="sng" dirty="0" smtClean="0"/>
              <a:t>คือ ใจความสำคัญหรือใจความหลักของเรื่อง ซึ่งเป็นส่วนสำคัญที่สุดของเรื่อง ซึ่งเป็นส่วนที่ครอบคลุมและควบคุมเรื่องนั้นๆ กล่าวคือ ในแต่ละย่อหน้าต้องมี </a:t>
            </a:r>
            <a:r>
              <a:rPr lang="en-US" b="1" u="sng" dirty="0" smtClean="0"/>
              <a:t>main idea </a:t>
            </a:r>
            <a:r>
              <a:rPr lang="th-TH" b="1" u="sng" dirty="0" smtClean="0"/>
              <a:t>เพียงอันเดียว และถ้าเมื่อขาด </a:t>
            </a:r>
            <a:r>
              <a:rPr lang="en-US" b="1" u="sng" dirty="0" smtClean="0"/>
              <a:t>main idea </a:t>
            </a:r>
            <a:r>
              <a:rPr lang="th-TH" b="1" u="sng" dirty="0" smtClean="0"/>
              <a:t>ไปแล้ว ย่อมจะทำให้ไม่เกิดเนื้อเรื่องต่างๆ ขึ้น หรือทำให้ไม่ทราบจุดประสงค์เรื่องนั้นๆ แล้วทำให้เกิดความเข้าใจคลาดเคลื่อนได้โดยปกติแล้ว </a:t>
            </a:r>
            <a:r>
              <a:rPr lang="en-US" b="1" u="sng" dirty="0" smtClean="0"/>
              <a:t>main idea </a:t>
            </a:r>
            <a:r>
              <a:rPr lang="th-TH" b="1" u="sng" dirty="0" smtClean="0"/>
              <a:t>จะเป็นประโยคเท่านั้น การวิเคราะห์และค้นหา </a:t>
            </a:r>
            <a:r>
              <a:rPr lang="en-US" b="1" u="sng" dirty="0" smtClean="0"/>
              <a:t>main idea </a:t>
            </a:r>
            <a:r>
              <a:rPr lang="th-TH" b="1" u="sng" dirty="0" smtClean="0"/>
              <a:t>ได้ ต้องเกิดจากการค้นหา </a:t>
            </a:r>
            <a:r>
              <a:rPr lang="en-US" b="1" u="sng" dirty="0" smtClean="0"/>
              <a:t>Topic </a:t>
            </a:r>
            <a:r>
              <a:rPr lang="th-TH" b="1" u="sng" dirty="0" smtClean="0"/>
              <a:t>มาก่อน และนำเอาส่วน </a:t>
            </a:r>
            <a:r>
              <a:rPr lang="en-US" b="1" u="sng" dirty="0" smtClean="0"/>
              <a:t>topic </a:t>
            </a:r>
            <a:r>
              <a:rPr lang="th-TH" b="1" u="sng" dirty="0" smtClean="0"/>
              <a:t>มารวมกับข้อความ ที่คอยควบคุมสาระเกี่ยวกับ </a:t>
            </a:r>
            <a:r>
              <a:rPr lang="en-US" b="1" u="sng" dirty="0" smtClean="0"/>
              <a:t>topic </a:t>
            </a:r>
            <a:r>
              <a:rPr lang="th-TH" b="1" u="sng" dirty="0" smtClean="0"/>
              <a:t>นั้น กล่าวโดยสรุป คือ</a:t>
            </a:r>
            <a:br>
              <a:rPr lang="th-TH" b="1" u="sng" dirty="0" smtClean="0"/>
            </a:br>
            <a:endParaRPr lang="th-TH" dirty="0" smtClean="0"/>
          </a:p>
          <a:p>
            <a:r>
              <a:rPr lang="th-TH" dirty="0" smtClean="0"/>
              <a:t> </a:t>
            </a:r>
            <a:endParaRPr lang="th-TH" dirty="0"/>
          </a:p>
        </p:txBody>
      </p:sp>
      <p:sp>
        <p:nvSpPr>
          <p:cNvPr id="3" name="Rectangle 2"/>
          <p:cNvSpPr/>
          <p:nvPr/>
        </p:nvSpPr>
        <p:spPr>
          <a:xfrm>
            <a:off x="3000364" y="285728"/>
            <a:ext cx="27222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Meaning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92508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785794"/>
            <a:ext cx="835824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Essential Techniques for Reading</a:t>
            </a:r>
          </a:p>
          <a:p>
            <a:endParaRPr lang="en-US" dirty="0"/>
          </a:p>
          <a:p>
            <a:pPr>
              <a:buFontTx/>
              <a:buChar char="-"/>
            </a:pPr>
            <a:r>
              <a:rPr lang="en-US" dirty="0" smtClean="0"/>
              <a:t> Skimming</a:t>
            </a:r>
          </a:p>
          <a:p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 Scanning</a:t>
            </a:r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r>
              <a:rPr lang="en-US" dirty="0" smtClean="0"/>
              <a:t> Main idea</a:t>
            </a:r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r>
              <a:rPr lang="en-US" dirty="0" smtClean="0"/>
              <a:t> Pattern of organization</a:t>
            </a:r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r>
              <a:rPr lang="en-US" dirty="0" smtClean="0"/>
              <a:t> Questioning in </a:t>
            </a:r>
            <a:r>
              <a:rPr lang="en-US" dirty="0"/>
              <a:t>p</a:t>
            </a:r>
            <a:r>
              <a:rPr lang="en-US" dirty="0" smtClean="0"/>
              <a:t>assage reading</a:t>
            </a:r>
            <a:endParaRPr lang="th-TH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214290"/>
            <a:ext cx="885831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th-TH" dirty="0" smtClean="0"/>
              <a:t>พินิจพิเคราะห์และหา </a:t>
            </a:r>
            <a:r>
              <a:rPr lang="en-US" dirty="0" smtClean="0"/>
              <a:t>topic </a:t>
            </a:r>
            <a:r>
              <a:rPr lang="th-TH" dirty="0" smtClean="0"/>
              <a:t>หรือเนื้อเรื่องที่อ่าน ว่าด้วยเรื่องอะไร </a:t>
            </a:r>
          </a:p>
          <a:p>
            <a:pPr marL="514350" indent="-514350"/>
            <a:r>
              <a:rPr lang="th-TH" dirty="0"/>
              <a:t> </a:t>
            </a:r>
            <a:r>
              <a:rPr lang="th-TH" dirty="0" smtClean="0"/>
              <a:t>       (</a:t>
            </a:r>
            <a:r>
              <a:rPr lang="en-US" dirty="0" smtClean="0"/>
              <a:t>What is the topic idea?)               </a:t>
            </a:r>
          </a:p>
          <a:p>
            <a:r>
              <a:rPr lang="en-US" dirty="0" smtClean="0"/>
              <a:t>                                                                         </a:t>
            </a:r>
          </a:p>
          <a:p>
            <a:r>
              <a:rPr lang="en-US" dirty="0" smtClean="0"/>
              <a:t>2) </a:t>
            </a:r>
            <a:r>
              <a:rPr lang="th-TH" dirty="0" smtClean="0"/>
              <a:t>ส่วนที่ควบคุมประเด็นสาระที่เสนออยู่นั้นคืออะไร นั่นคือถูกควบคุมให้พูดถึงสิ่งใด แล้วนำเอา </a:t>
            </a:r>
            <a:r>
              <a:rPr lang="en-US" dirty="0" smtClean="0"/>
              <a:t>topic + </a:t>
            </a:r>
            <a:r>
              <a:rPr lang="th-TH" dirty="0" smtClean="0"/>
              <a:t>สิ่งที่ควบคุม </a:t>
            </a:r>
            <a:r>
              <a:rPr lang="en-US" dirty="0" smtClean="0"/>
              <a:t>controlling idea) </a:t>
            </a:r>
            <a:r>
              <a:rPr lang="th-TH" dirty="0" smtClean="0"/>
              <a:t>ก็จะได้เป็น </a:t>
            </a:r>
            <a:r>
              <a:rPr lang="en-US" dirty="0" smtClean="0"/>
              <a:t>main idea </a:t>
            </a:r>
            <a:r>
              <a:rPr lang="th-TH" dirty="0" smtClean="0"/>
              <a:t>จึงเห็นได้ว่า </a:t>
            </a:r>
            <a:r>
              <a:rPr lang="en-US" dirty="0" smtClean="0"/>
              <a:t>main idea </a:t>
            </a:r>
            <a:r>
              <a:rPr lang="th-TH" dirty="0" smtClean="0"/>
              <a:t>ที่ถูกต้อง จะต้องครอบคลุมสิ่งที่กล่าวในเรื่องได้โดยเฉพาะประเด็นหลัก</a:t>
            </a:r>
            <a:r>
              <a:rPr lang="en-US" dirty="0" smtClean="0"/>
              <a:t>Main Idea &amp; Topic sentence </a:t>
            </a:r>
            <a:r>
              <a:rPr lang="th-TH" dirty="0" smtClean="0"/>
              <a:t>มีความคล้ายคลึงกันมาก </a:t>
            </a:r>
            <a:r>
              <a:rPr lang="en-US" dirty="0" smtClean="0"/>
              <a:t>Topic Sentence </a:t>
            </a:r>
            <a:r>
              <a:rPr lang="th-TH" dirty="0" smtClean="0"/>
              <a:t>หมายถึง ประโยคที่บรรจุหัวเรื่องและใจความสำคัญไว้ ส่วนใหญ่มักวางไว้ที่ประโยคแรก หรือประโยคสุดท้ายของข้อความ ซึงมักหาได้จากเนื้อเรื่อง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5434535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42852"/>
            <a:ext cx="900115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chemeClr val="accent6"/>
                </a:solidFill>
              </a:rPr>
              <a:t>ประเภทของ </a:t>
            </a:r>
            <a:r>
              <a:rPr lang="en-US" b="1" dirty="0" smtClean="0">
                <a:solidFill>
                  <a:schemeClr val="accent6"/>
                </a:solidFill>
              </a:rPr>
              <a:t>Main Idea</a:t>
            </a:r>
            <a:r>
              <a:rPr lang="en-US" b="1" dirty="0" smtClean="0"/>
              <a:t>:  </a:t>
            </a:r>
            <a:r>
              <a:rPr lang="th-TH" b="1" dirty="0" smtClean="0"/>
              <a:t>โดยทั่วไป ใจความสำคัญมีอยู่ทั้งหมด 2 ชนิดได้แก่</a:t>
            </a:r>
            <a:br>
              <a:rPr lang="th-TH" b="1" dirty="0" smtClean="0"/>
            </a:br>
            <a:endParaRPr lang="th-TH" dirty="0" smtClean="0"/>
          </a:p>
          <a:p>
            <a:r>
              <a:rPr lang="th-TH" dirty="0" smtClean="0"/>
              <a:t/>
            </a:r>
            <a:br>
              <a:rPr lang="th-TH" dirty="0" smtClean="0"/>
            </a:br>
            <a:r>
              <a:rPr lang="th-TH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1. </a:t>
            </a: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State main idea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th-TH" dirty="0" smtClean="0"/>
              <a:t>คือ หลักใหญ่ใจความที่สำคัญที่สุดของเรื่อง ซึ่งผู้เขียนบอกมาตรงๆ สามารถครอบคลุมเนื้อหาของเรื่องได้ทั้งหมด จะต้องตั้ง </a:t>
            </a:r>
            <a:r>
              <a:rPr lang="en-US" dirty="0" smtClean="0"/>
              <a:t>main idea </a:t>
            </a:r>
            <a:r>
              <a:rPr lang="th-TH" dirty="0" smtClean="0"/>
              <a:t>ไว้ในการเขียน และบรรยายหรือธิบายโดยยึด </a:t>
            </a:r>
            <a:r>
              <a:rPr lang="en-US" dirty="0" smtClean="0"/>
              <a:t>main idea </a:t>
            </a:r>
            <a:r>
              <a:rPr lang="th-TH" dirty="0" smtClean="0"/>
              <a:t>เป็นหลัก ส่วนที่ขยายหรือบรรยายให้รายละเอียดต่อจาก </a:t>
            </a:r>
            <a:r>
              <a:rPr lang="en-US" dirty="0" smtClean="0"/>
              <a:t>main idea </a:t>
            </a:r>
            <a:r>
              <a:rPr lang="th-TH" dirty="0" smtClean="0"/>
              <a:t>คือ </a:t>
            </a:r>
            <a:r>
              <a:rPr lang="en-US" dirty="0" smtClean="0"/>
              <a:t>supporting idea </a:t>
            </a:r>
            <a:r>
              <a:rPr lang="th-TH" dirty="0" smtClean="0"/>
              <a:t>โดยปกติ ในเนื้อความหนึ่งๆ เรามักจะพบ </a:t>
            </a:r>
            <a:r>
              <a:rPr lang="en-US" dirty="0" smtClean="0"/>
              <a:t>state main idea </a:t>
            </a:r>
            <a:r>
              <a:rPr lang="th-TH" dirty="0" smtClean="0"/>
              <a:t>ได้ในตอนต้น ตอนกลาง หรือตอนท้ายของย่อหน้า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651052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430886"/>
            <a:ext cx="8858312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8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Arial" pitchFamily="34" charset="0"/>
                <a:cs typeface="Angsana New" pitchFamily="18" charset="-34"/>
              </a:rPr>
              <a:t>2. Implied main idea</a:t>
            </a:r>
            <a:r>
              <a:rPr kumimoji="0" lang="th-TH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Arial" pitchFamily="34" charset="0"/>
                <a:cs typeface="Angsana New" pitchFamily="18" charset="-34"/>
              </a:rPr>
              <a:t> </a:t>
            </a:r>
            <a:r>
              <a:rPr kumimoji="0" lang="th-TH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ngsana New" pitchFamily="18" charset="-34"/>
              </a:rPr>
              <a:t>หมายถึง การกล่าวถึง main idea ในลักษณะที่ผู้เขียนไม่ได้เอ่ยมาตรงๆ ทันที เพียงแต่แสดงนัยให้เห็นเท่านั้น ผู้อ่านต้องวินิฉัยเอาเองเพื่อให้เห็นได้ชัดๆ Main Idea มีกี่ชนิดตำแหน่งของ Main Idea อยู่ตรงไหนบ้าง</a:t>
            </a:r>
            <a:endParaRPr kumimoji="0" lang="th-TH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8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Arial" pitchFamily="34" charset="0"/>
                <a:cs typeface="Angsana New" pitchFamily="18" charset="-34"/>
              </a:rPr>
              <a:t>2.1. อยู่ตรงต้นเรื่อง </a:t>
            </a:r>
            <a:r>
              <a:rPr kumimoji="0" lang="th-TH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rPr>
              <a:t/>
            </a:r>
            <a:br>
              <a:rPr kumimoji="0" lang="th-TH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rPr>
            </a:br>
            <a:r>
              <a:rPr kumimoji="0" lang="th-TH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ngsana New" pitchFamily="18" charset="-34"/>
              </a:rPr>
              <a:t>ตัวอย่าง: A baby elephant is the biggest of all land babies.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ngsana New" pitchFamily="18" charset="-34"/>
              </a:rPr>
              <a:t>A newborn baby weighs more than two hundred pounds. It is about three feet high. The new baby is strong, too.Almost as soon as it is born, it can walk about.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ngsana New" pitchFamily="18" charset="-34"/>
              </a:rPr>
              <a:t>(ย่อหน้านี้กล่าวถึงลูกช้างว่าเป็นลูกสัตว์บก (land babies) ที่มีขนาดใหญ่ที่สุด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ngsana New" pitchFamily="18" charset="-34"/>
              </a:rPr>
              <a:t> โดยบอกว่า ลูกช้างที่เกิดใหม่ จะมีน้ำหนักมากกว่า 200 ปอนด์ และสูงราว ๆ 3 ฟุต นอกจากนี้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ngsana New" pitchFamily="18" charset="-34"/>
              </a:rPr>
              <a:t> ยังแข็งแรงด้วย เพราะตอนที่คลอดออกมา มันจะสามารถเดินได้ทันที ดังนั้น ใจความสำคัญ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ngsana New" pitchFamily="18" charset="-34"/>
              </a:rPr>
              <a:t> (main idea) จึงอยู่ที่ประโยคแรก คือ A baby elephant is the biggest of all land babies.)</a:t>
            </a:r>
            <a:endParaRPr kumimoji="0" lang="th-TH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741335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85728"/>
            <a:ext cx="9144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2.2 อยู่ตรงกลางเรื่อง</a:t>
            </a:r>
            <a:endParaRPr lang="th-TH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th-TH" dirty="0" smtClean="0"/>
              <a:t>ตัวอย่าง:  </a:t>
            </a:r>
            <a:r>
              <a:rPr lang="en-US" dirty="0" smtClean="0"/>
              <a:t>Keep your tree outdoors until the day before Christmas. Never use lighted candles. There are also other suggestions for avoiding a Christmas tree fire. Turn off the lights before you leave the house and throw away the tree by New Year's Day. </a:t>
            </a:r>
          </a:p>
          <a:p>
            <a:r>
              <a:rPr lang="en-US" dirty="0" smtClean="0"/>
              <a:t>(</a:t>
            </a:r>
            <a:r>
              <a:rPr lang="th-TH" dirty="0" smtClean="0"/>
              <a:t>ย่อหน้านี้กล่าวถึงคำแนะนำ เพื่อหลีกเลี่ยง มิให้เกิดไฟไหม้ต้นคริสต์มาสว่า ให้นำต้นคริสต์มาสไปไว้นอกบ้าน ก่อนจะถึงวันคริสต์มาสและไม่ให้จุดเทียนไว้ด้วย นอกจากนี้ ยังแนะนำอีกว่า ให้ปิดไฟก่อนออกจากบ้าน และทิ้งต้นไม้เมื่อถึงวันปีใหม่ ดังนั้น ใจความสำคัญ (</a:t>
            </a:r>
            <a:r>
              <a:rPr lang="en-US" dirty="0" smtClean="0"/>
              <a:t>main idea) </a:t>
            </a:r>
            <a:r>
              <a:rPr lang="th-TH" dirty="0" smtClean="0"/>
              <a:t>จึงอยู่ที่ประโยคกลาง คือ </a:t>
            </a:r>
            <a:r>
              <a:rPr lang="en-US" dirty="0" smtClean="0"/>
              <a:t>There are also other suggestions for avoiding a Christmas tree fire.)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4932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14290"/>
            <a:ext cx="871543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2.3 อยู่ท้ายเรื่อง (มีการกล่าวซ้ำอีกครั้งในตอนท้าย)</a:t>
            </a:r>
            <a:endParaRPr lang="th-TH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th-TH" dirty="0" smtClean="0"/>
              <a:t>ตัวอย่าง: </a:t>
            </a:r>
            <a:r>
              <a:rPr lang="en-US" dirty="0" smtClean="0"/>
              <a:t>Most people are free to enjoy themselves in the evenings and on weekends. Some spend their time watching television, listening to the radio, or going to movies; others participate in sports. It depends on their interests. There are various ways to spend one's free time.   (</a:t>
            </a:r>
            <a:r>
              <a:rPr lang="th-TH" dirty="0" smtClean="0"/>
              <a:t>ย่อหน้านี้กล่าวถึง การใช้เวลาว่างของคนในตอนเย็น และวันสุดสัปดาห์ว่า บางคนจะดูโทรทัศน์ บางคนฟังวิทยุ ไปชมภาพยนตร์หรือไปเล่นกีฬา มันขึ้นอยู่กับความสนใจของแต่ละคน มีวิธีที่จะใช้เวลาว่างมากมายหลายวิธี ดังนั้น ใจความสำคัญ (</a:t>
            </a:r>
            <a:r>
              <a:rPr lang="en-US" dirty="0" smtClean="0"/>
              <a:t>Main Idea) </a:t>
            </a:r>
            <a:r>
              <a:rPr lang="th-TH" dirty="0" smtClean="0"/>
              <a:t>จึงอยู่ที่ประโยคท้าย คือ </a:t>
            </a:r>
            <a:r>
              <a:rPr lang="en-US" dirty="0" smtClean="0"/>
              <a:t>There are various ways to spend one's free time.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1948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4348" y="571480"/>
            <a:ext cx="778674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2.4 ไม่อยู่ในประโยคใดประโยคหนึ่ง </a:t>
            </a:r>
            <a:r>
              <a:rPr lang="th-TH" dirty="0" smtClean="0"/>
              <a:t>แต่ต้องสรุปเองโดยนัยดังที่กล่าวแล้วว่า การหา </a:t>
            </a:r>
            <a:r>
              <a:rPr lang="en-US" dirty="0" smtClean="0"/>
              <a:t>main idea </a:t>
            </a:r>
            <a:r>
              <a:rPr lang="th-TH" dirty="0" smtClean="0"/>
              <a:t>นั้น จะต้องมีการค้นหา </a:t>
            </a:r>
            <a:r>
              <a:rPr lang="en-US" dirty="0" smtClean="0"/>
              <a:t>topic </a:t>
            </a:r>
            <a:r>
              <a:rPr lang="th-TH" dirty="0" smtClean="0"/>
              <a:t>ก่อน ดูว่าเรื่องที่อ่านกล่าวถึงคำนามตัวไหนบ่อยที่สุด (</a:t>
            </a:r>
            <a:r>
              <a:rPr lang="en-US" dirty="0" smtClean="0"/>
              <a:t>topic Noun) </a:t>
            </a:r>
            <a:r>
              <a:rPr lang="th-TH" dirty="0" smtClean="0"/>
              <a:t>แล้วดูว่ามีการกล่าวถึงนามคำนั้นว่าอย่างไร (</a:t>
            </a:r>
            <a:r>
              <a:rPr lang="en-US" dirty="0" smtClean="0"/>
              <a:t>Topic Idea) </a:t>
            </a:r>
            <a:r>
              <a:rPr lang="th-TH" dirty="0" smtClean="0"/>
              <a:t>แล้วจึงดูว่าข้อความที่เป็นใจความสำคัญของเรื่อง </a:t>
            </a:r>
            <a:r>
              <a:rPr lang="en-US" dirty="0" smtClean="0"/>
              <a:t>topic idea </a:t>
            </a:r>
            <a:r>
              <a:rPr lang="th-TH" dirty="0" smtClean="0"/>
              <a:t>นั้นอยู่ในประโยคใด ประโยคนั้นแหละเป็น </a:t>
            </a:r>
            <a:r>
              <a:rPr lang="en-US" dirty="0" smtClean="0"/>
              <a:t>Topic sentence </a:t>
            </a:r>
            <a:r>
              <a:rPr lang="th-TH" dirty="0" smtClean="0"/>
              <a:t>หรือ </a:t>
            </a:r>
            <a:r>
              <a:rPr lang="en-US" dirty="0" smtClean="0"/>
              <a:t>Main Idea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2193136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720" y="285728"/>
            <a:ext cx="835824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dirty="0" smtClean="0">
                <a:solidFill>
                  <a:schemeClr val="accent6"/>
                </a:solidFill>
              </a:rPr>
              <a:t>เคล็ดลับเด็ดๆ </a:t>
            </a:r>
            <a:r>
              <a:rPr lang="en-US" b="1" dirty="0" smtClean="0">
                <a:solidFill>
                  <a:schemeClr val="accent6"/>
                </a:solidFill>
              </a:rPr>
              <a:t>Main Idea: </a:t>
            </a:r>
            <a:r>
              <a:rPr lang="th-TH" dirty="0" smtClean="0"/>
              <a:t>คำถามที่ถามถึงความคิดหลักของประโยคหรือบางทีถามถึงชื่อเรื่อง </a:t>
            </a:r>
            <a:r>
              <a:rPr lang="en-US" dirty="0" smtClean="0"/>
              <a:t>Title </a:t>
            </a:r>
            <a:r>
              <a:rPr lang="th-TH" dirty="0" smtClean="0"/>
              <a:t>ทุกครั้งที่อ่านเนื้อเรื่องจึงต้อง หมั่นหา </a:t>
            </a:r>
            <a:r>
              <a:rPr lang="en-US" dirty="0" smtClean="0"/>
              <a:t>key word </a:t>
            </a:r>
            <a:r>
              <a:rPr lang="th-TH" dirty="0" smtClean="0"/>
              <a:t>หรือ คำ วลี หรือประโยคซ้ำๆ กรุณาอย่าลืมความสำคัญของ </a:t>
            </a:r>
            <a:r>
              <a:rPr lang="en-US" dirty="0" smtClean="0"/>
              <a:t>paragraph </a:t>
            </a:r>
            <a:r>
              <a:rPr lang="th-TH" dirty="0" smtClean="0"/>
              <a:t>แรกโดยเฉพาะประโยคแรกซึ่งมักจะ สื่อความคิดหลักของเนื้อเรื่องให้กับผู้อ่าน วิธีสังเกตง่ายมาก – </a:t>
            </a:r>
            <a:r>
              <a:rPr lang="th-TH" b="1" u="sng" dirty="0" smtClean="0"/>
              <a:t>*ใน </a:t>
            </a:r>
            <a:r>
              <a:rPr lang="en-US" b="1" u="sng" dirty="0" smtClean="0"/>
              <a:t>Passage </a:t>
            </a:r>
            <a:r>
              <a:rPr lang="th-TH" b="1" u="sng" dirty="0" smtClean="0"/>
              <a:t>ทั่วไปถ้ามีการพูดถึงคำนามคำไหนมากที่สุด นั่นคือ </a:t>
            </a:r>
            <a:r>
              <a:rPr lang="en-US" b="1" u="sng" dirty="0" smtClean="0"/>
              <a:t>Main Idea</a:t>
            </a:r>
          </a:p>
          <a:p>
            <a:endParaRPr lang="en-US" b="1" u="sng" dirty="0"/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28596" y="3357562"/>
            <a:ext cx="828680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dirty="0" smtClean="0">
                <a:solidFill>
                  <a:schemeClr val="accent6"/>
                </a:solidFill>
              </a:rPr>
              <a:t>ข้อควรสังเกตในการหาใจความสำคัญ (</a:t>
            </a:r>
            <a:r>
              <a:rPr lang="en-US" b="1" dirty="0" smtClean="0">
                <a:solidFill>
                  <a:schemeClr val="accent6"/>
                </a:solidFill>
              </a:rPr>
              <a:t>Main Idea)</a:t>
            </a:r>
          </a:p>
          <a:p>
            <a:r>
              <a:rPr lang="en-US" dirty="0" smtClean="0"/>
              <a:t>1. Main idea </a:t>
            </a:r>
            <a:r>
              <a:rPr lang="th-TH" dirty="0" smtClean="0"/>
              <a:t>มักจะขยายหัวเรื่อง (</a:t>
            </a:r>
            <a:r>
              <a:rPr lang="en-US" dirty="0" smtClean="0"/>
              <a:t>Topic) </a:t>
            </a:r>
            <a:r>
              <a:rPr lang="th-TH" dirty="0" smtClean="0"/>
              <a:t>ของบทความ</a:t>
            </a:r>
          </a:p>
          <a:p>
            <a:r>
              <a:rPr lang="th-TH" dirty="0" smtClean="0"/>
              <a:t>2. </a:t>
            </a:r>
            <a:r>
              <a:rPr lang="en-US" dirty="0" smtClean="0"/>
              <a:t>Main idea </a:t>
            </a:r>
            <a:r>
              <a:rPr lang="th-TH" dirty="0" smtClean="0"/>
              <a:t>อาจซ่อนอยู่ในประโยคต้นๆของบทความ</a:t>
            </a:r>
          </a:p>
          <a:p>
            <a:r>
              <a:rPr lang="th-TH" dirty="0" smtClean="0"/>
              <a:t>3. </a:t>
            </a:r>
            <a:r>
              <a:rPr lang="en-US" dirty="0" smtClean="0"/>
              <a:t>Main idea </a:t>
            </a:r>
            <a:r>
              <a:rPr lang="th-TH" dirty="0" smtClean="0"/>
              <a:t>อาจเขียนซ่อน อยู่ตรงกลางหรือ ในประโยคท้ายๆ ของบทความ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9837842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-392933"/>
            <a:ext cx="9323386" cy="7417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28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800" b="1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Arial" pitchFamily="34" charset="0"/>
                <a:cs typeface="Angsana New" pitchFamily="18" charset="-34"/>
              </a:rPr>
              <a:t>หลักการอ่านจับใจความสำคัญ (Reading for Main Ideas) </a:t>
            </a:r>
            <a:endParaRPr kumimoji="0" lang="th-TH" sz="2800" b="0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rPr>
              <a:t/>
            </a:r>
            <a:br>
              <a:rPr kumimoji="0" lang="th-TH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rPr>
            </a:br>
            <a:r>
              <a:rPr kumimoji="0" lang="th-TH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ngsana New" pitchFamily="18" charset="-34"/>
              </a:rPr>
              <a:t>1. อ่านเรื่องที่ต้องการจับใจความสำคัญโดยเริ่มตั้งแต่ชื่อเรื่อง เพราะชื่อเรื่องมักสอดคล้อง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ngsana New" pitchFamily="18" charset="-34"/>
              </a:rPr>
              <a:t>กับเนื้อเรื่อง หรือช่วยบ่งชี้ให้เห็นจุดสนใจของเรื่อง ให้อ่านตั้งแต่ต้นจนจบแล้วตอบคำถามให้ได้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ngsana New" pitchFamily="18" charset="-34"/>
              </a:rPr>
              <a:t>ว่า เรื่องที่อ่านเป็นเรื่องอะไร ใครทำอะไร ที่ไหน เมื่อไหร่ อย่างไร ทำไมจึงทำ และได้ผลอย่างไร </a:t>
            </a:r>
            <a:endParaRPr kumimoji="0" lang="th-TH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rPr>
              <a:t/>
            </a:r>
            <a:br>
              <a:rPr kumimoji="0" lang="th-TH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rPr>
            </a:br>
            <a:r>
              <a:rPr kumimoji="0" lang="th-TH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ngsana New" pitchFamily="18" charset="-34"/>
              </a:rPr>
              <a:t>2. พิจารณาหาใจความสำคัญจากแต่ละย่อหน้า ย่อหน้าที่ดีต้องมีเอกภาพ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ngsana New" pitchFamily="18" charset="-34"/>
              </a:rPr>
              <a:t>ดังนั้นแต่ละย่อหน้าจึงมีใจความสำคัญเดียวซึ่งครอบคลุมเนื้อหาทั้งหมด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ngsana New" pitchFamily="18" charset="-34"/>
              </a:rPr>
              <a:t>นอกจากนี้ผู้อ่านอาจสังเกตคำสำคัญ (keyword) ที่มักปรากฏให้เห็นหลายครั้งในย่อหน้านั้น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ngsana New" pitchFamily="18" charset="-34"/>
              </a:rPr>
              <a:t> อย่างไรก็ดีมิใช่ว่าทุกย่อหน้าจะมีใจความสำคัญของเรื่องเสมอไป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ngsana New" pitchFamily="18" charset="-34"/>
              </a:rPr>
              <a:t>หากย่อหน้านั้นเป็นเพียงการยกตัวอย่าง หรือรายละเอียดขยายใจความสำคัญในย่อหน้าก่อน </a:t>
            </a:r>
            <a:endParaRPr kumimoji="0" lang="th-TH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rPr>
              <a:t/>
            </a:r>
            <a:br>
              <a:rPr kumimoji="0" lang="th-TH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rPr>
            </a:br>
            <a:r>
              <a:rPr kumimoji="0" lang="th-TH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ngsana New" pitchFamily="18" charset="-34"/>
              </a:rPr>
              <a:t>3. นำใจความสำคัญของเรื่องที่จับมาได้ทั้งหมดมาเรียบเมื่อเราอ่านประโยค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ngsana New" pitchFamily="18" charset="-34"/>
              </a:rPr>
              <a:t>สิ่งที่เราต้องทราบคือ ประโยคกล่าวถึงใคร (Subject) ทำอะไร (Verb)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ngsana New" pitchFamily="18" charset="-34"/>
              </a:rPr>
              <a:t>เพราะสิ่งนี้ จะทำให้เข้าใจ Main Idea ของประโยค ส่วน Supporting details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ngsana New" pitchFamily="18" charset="-34"/>
              </a:rPr>
              <a:t>ของประโยคจะประกอบด้วยข้อมูลต่างๆ เช่น ทำต่อใคร (Object) </a:t>
            </a:r>
            <a:endParaRPr kumimoji="0" lang="th-TH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6113290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2285992"/>
            <a:ext cx="80010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chemeClr val="accent4"/>
                </a:solidFill>
              </a:rPr>
              <a:t>Patterns of Organization</a:t>
            </a:r>
            <a:endParaRPr lang="th-TH" sz="60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62947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500042"/>
            <a:ext cx="8286808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dirty="0" smtClean="0">
                <a:solidFill>
                  <a:srgbClr val="00B050"/>
                </a:solidFill>
              </a:rPr>
              <a:t>Exemplification:</a:t>
            </a:r>
            <a:r>
              <a:rPr lang="en-US" dirty="0" smtClean="0"/>
              <a:t> for example, for instance, such as, especially, particularly, e.g. (example gratia)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00B050"/>
                </a:solidFill>
              </a:rPr>
              <a:t>Definition: </a:t>
            </a:r>
            <a:r>
              <a:rPr lang="en-US" dirty="0" smtClean="0"/>
              <a:t>Verb to be, is defined as, can be defined as, means, refer to, is considered to be, is known as, (-)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00B050"/>
                </a:solidFill>
              </a:rPr>
              <a:t>Explanation: </a:t>
            </a:r>
            <a:r>
              <a:rPr lang="en-US" dirty="0" smtClean="0"/>
              <a:t>this is so because, the reason for this is that 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00B050"/>
                </a:solidFill>
              </a:rPr>
              <a:t>Comparison: </a:t>
            </a:r>
            <a:r>
              <a:rPr lang="en-US" dirty="0" smtClean="0"/>
              <a:t>like, likewise, similarly, in the same way, as….as, both, as well as</a:t>
            </a:r>
          </a:p>
          <a:p>
            <a:pPr marL="514350" indent="-514350">
              <a:buFontTx/>
              <a:buAutoNum type="arabicPeriod"/>
            </a:pPr>
            <a:r>
              <a:rPr lang="en-US" dirty="0" smtClean="0">
                <a:solidFill>
                  <a:srgbClr val="00B050"/>
                </a:solidFill>
              </a:rPr>
              <a:t>Contrast</a:t>
            </a:r>
            <a:r>
              <a:rPr lang="en-US" dirty="0">
                <a:solidFill>
                  <a:srgbClr val="00B050"/>
                </a:solidFill>
              </a:rPr>
              <a:t>: </a:t>
            </a:r>
            <a:r>
              <a:rPr lang="en-US" dirty="0"/>
              <a:t>whereas, in contrast, on the other hand, on the contrary, however, nevertheless, unlike, in spite of, differ, to be opposed to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/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487588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5984" y="2571744"/>
            <a:ext cx="397013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Skimming</a:t>
            </a:r>
            <a:endParaRPr 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844" y="214290"/>
            <a:ext cx="900115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dirty="0" smtClean="0">
                <a:solidFill>
                  <a:srgbClr val="00B050"/>
                </a:solidFill>
              </a:rPr>
              <a:t>6.   Cause and effect: </a:t>
            </a:r>
            <a:r>
              <a:rPr lang="en-US" dirty="0" smtClean="0"/>
              <a:t>because of this, consequently, as a consequence, as a result, for this reason, hence, therefore</a:t>
            </a:r>
          </a:p>
          <a:p>
            <a:pPr marL="514350" indent="-514350"/>
            <a:r>
              <a:rPr lang="en-US" dirty="0" smtClean="0">
                <a:solidFill>
                  <a:srgbClr val="00B050"/>
                </a:solidFill>
              </a:rPr>
              <a:t>7.   Restatement: </a:t>
            </a:r>
            <a:r>
              <a:rPr lang="en-US" dirty="0" smtClean="0"/>
              <a:t>in other word, that is to say, state that</a:t>
            </a:r>
          </a:p>
          <a:p>
            <a:pPr marL="514350" indent="-514350"/>
            <a:r>
              <a:rPr lang="en-US" dirty="0" smtClean="0">
                <a:solidFill>
                  <a:srgbClr val="00B050"/>
                </a:solidFill>
              </a:rPr>
              <a:t>8.   Sequence of events:</a:t>
            </a:r>
            <a:r>
              <a:rPr lang="th-TH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First, Second, next, then, later, thus, last, final, afterwards, earlier, meanwhile, at the same time</a:t>
            </a:r>
          </a:p>
          <a:p>
            <a:pPr marL="514350" indent="-514350">
              <a:buAutoNum type="arabicPeriod" startAt="9"/>
            </a:pPr>
            <a:r>
              <a:rPr lang="en-US" dirty="0" smtClean="0">
                <a:solidFill>
                  <a:srgbClr val="00B050"/>
                </a:solidFill>
              </a:rPr>
              <a:t>Description: </a:t>
            </a:r>
            <a:r>
              <a:rPr lang="en-US" dirty="0" smtClean="0"/>
              <a:t>Just the information</a:t>
            </a:r>
          </a:p>
          <a:p>
            <a:pPr marL="514350" indent="-514350">
              <a:buAutoNum type="arabicPeriod" startAt="9"/>
            </a:pPr>
            <a:r>
              <a:rPr lang="en-US" dirty="0" smtClean="0">
                <a:solidFill>
                  <a:srgbClr val="00B050"/>
                </a:solidFill>
              </a:rPr>
              <a:t>Give more information: </a:t>
            </a:r>
            <a:r>
              <a:rPr lang="en-US" dirty="0" smtClean="0"/>
              <a:t>again, also and, another, further, moreover</a:t>
            </a:r>
          </a:p>
          <a:p>
            <a:pPr marL="514350" indent="-514350">
              <a:buAutoNum type="arabicPeriod" startAt="9"/>
            </a:pPr>
            <a:r>
              <a:rPr lang="en-US" dirty="0" smtClean="0">
                <a:solidFill>
                  <a:srgbClr val="00B050"/>
                </a:solidFill>
              </a:rPr>
              <a:t>Summarizing: </a:t>
            </a:r>
            <a:r>
              <a:rPr lang="en-US" dirty="0" smtClean="0"/>
              <a:t>briefly, in summary, in short</a:t>
            </a:r>
          </a:p>
        </p:txBody>
      </p:sp>
    </p:spTree>
    <p:extLst>
      <p:ext uri="{BB962C8B-B14F-4D97-AF65-F5344CB8AC3E}">
        <p14:creationId xmlns:p14="http://schemas.microsoft.com/office/powerpoint/2010/main" val="37693559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Questioning in passage reading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topic of the paragraph?</a:t>
            </a:r>
          </a:p>
          <a:p>
            <a:r>
              <a:rPr lang="en-US" dirty="0" smtClean="0"/>
              <a:t>What is the main idea of the paragraph/</a:t>
            </a:r>
          </a:p>
          <a:p>
            <a:r>
              <a:rPr lang="en-US" dirty="0" smtClean="0"/>
              <a:t>“ it” (line 2) refers to………..</a:t>
            </a:r>
          </a:p>
          <a:p>
            <a:r>
              <a:rPr lang="en-US" dirty="0" smtClean="0"/>
              <a:t>What can/cannot be inferred from the passage?</a:t>
            </a:r>
          </a:p>
          <a:p>
            <a:r>
              <a:rPr lang="en-US" dirty="0" smtClean="0"/>
              <a:t>What is not mentioned in the text?</a:t>
            </a:r>
          </a:p>
          <a:p>
            <a:r>
              <a:rPr lang="en-US" dirty="0" smtClean="0"/>
              <a:t>Meaning/synonym </a:t>
            </a:r>
            <a:r>
              <a:rPr lang="en-US" smtClean="0"/>
              <a:t>of vocabulary</a:t>
            </a:r>
            <a:endParaRPr lang="en-US" dirty="0" smtClean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885967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00115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u="sng" dirty="0" smtClean="0"/>
          </a:p>
          <a:p>
            <a:endParaRPr lang="en-US" u="sng" dirty="0"/>
          </a:p>
          <a:p>
            <a:endParaRPr lang="en-US" u="sng" dirty="0" smtClean="0"/>
          </a:p>
          <a:p>
            <a:r>
              <a:rPr lang="en-US" dirty="0" smtClean="0"/>
              <a:t>Skimming </a:t>
            </a:r>
            <a:r>
              <a:rPr lang="th-TH" dirty="0" smtClean="0"/>
              <a:t>หรือ การอ่านแบบข้าม หรือบางสำนักเรียกว่า (</a:t>
            </a:r>
            <a:r>
              <a:rPr lang="en-US" dirty="0" smtClean="0"/>
              <a:t>skipping) </a:t>
            </a:r>
            <a:r>
              <a:rPr lang="th-TH" dirty="0" smtClean="0"/>
              <a:t>เป็นวิธีการอ่านแบบหนึ่งที่แตกต่างจากการอ่านแบบธรรมดา เพราะการอ่านแบบนี้เป็นการอ่านผ่านๆเพื่อต้องการข้อมูลทั่วไป (</a:t>
            </a:r>
            <a:r>
              <a:rPr lang="en-US" dirty="0" smtClean="0"/>
              <a:t>general information) </a:t>
            </a:r>
            <a:r>
              <a:rPr lang="th-TH" dirty="0" smtClean="0"/>
              <a:t>จะไม่อ่านทุกตัวอักษรแต่จะอ่านข้าม ๆ แต่ก็สามารถจับใจความของเรื่องที่กำลังอ่านได้    การอ่านแบบนี้มีประโยชน์ต่อผู้อ่านอย่างมาก เพราะตัองอ่านหนังสือมากมายหลายเล่ม หรือข้อมูลจำนวนมากในเวลาอันจำกัด และไม่มีเวลาพอที่จะอ่านทุกเล่มอย่างละเอียดถี่ถ้วน ดังนั้นผู้อ่านต้องรู้วิธี </a:t>
            </a:r>
            <a:r>
              <a:rPr lang="en-US" dirty="0" smtClean="0"/>
              <a:t>Skim </a:t>
            </a:r>
            <a:r>
              <a:rPr lang="th-TH" dirty="0" smtClean="0"/>
              <a:t>เพื่อประหยัดเวลา</a:t>
            </a:r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3214678" y="285728"/>
            <a:ext cx="27222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M</a:t>
            </a:r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eaning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chemeClr val="accent6"/>
                </a:solidFill>
              </a:rPr>
              <a:t>ทำไมต้อง </a:t>
            </a:r>
            <a:r>
              <a:rPr lang="en-US" b="1" dirty="0" smtClean="0">
                <a:solidFill>
                  <a:schemeClr val="accent6"/>
                </a:solidFill>
              </a:rPr>
              <a:t>skimming </a:t>
            </a:r>
            <a:r>
              <a:rPr lang="th-TH" b="1" dirty="0" smtClean="0">
                <a:solidFill>
                  <a:schemeClr val="accent6"/>
                </a:solidFill>
              </a:rPr>
              <a:t>เวลาอ่าน ?</a:t>
            </a:r>
          </a:p>
          <a:p>
            <a:endParaRPr lang="th-TH" dirty="0" smtClean="0">
              <a:solidFill>
                <a:schemeClr val="accent6"/>
              </a:solidFill>
            </a:endParaRPr>
          </a:p>
          <a:p>
            <a:r>
              <a:rPr lang="th-TH" dirty="0" smtClean="0"/>
              <a:t> ก็เพราะ </a:t>
            </a:r>
            <a:r>
              <a:rPr lang="en-US" dirty="0" smtClean="0"/>
              <a:t>Skimming </a:t>
            </a:r>
            <a:r>
              <a:rPr lang="th-TH" dirty="0" smtClean="0"/>
              <a:t>เป็นรูปแบบการอ่านแบบหนึ่งจากสองแบบที่จำเป็นมากๆ หากคุณได้อ่านบทความภาษาอังกฤษจำนวนมาก จะพบว่าเป็นการยากมากที่จะหาคำตอบจากสิ่งที่โจทย์ต้องการ โดยเฉพาะอย่างยิ่ง หากบทความนั้นยาวมาก เทคนิคการอ่านแบบนี้ คือการอ่านด้วยความไวสูง ไม่สนใจรายละเอียดหากแต่กวาดตามองไปอย่างรวดเร็ว มองหา </a:t>
            </a:r>
            <a:r>
              <a:rPr lang="en-US" dirty="0" smtClean="0"/>
              <a:t>Keyword </a:t>
            </a:r>
            <a:r>
              <a:rPr lang="th-TH" dirty="0" smtClean="0"/>
              <a:t>หรือคำหลักที่โจทย์ต้องการในบทความด้วยความไวสูงซึ่งการอ่านแบบนี้มีประโยชน์มากเมื่อเราต้องการทราบภาพรวมๆของบทความนั้นๆ เพราะจะไม่เปลืองสมองมากนัก </a:t>
            </a:r>
            <a:endParaRPr lang="th-TH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0"/>
            <a:ext cx="878687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chemeClr val="accent6"/>
                </a:solidFill>
              </a:rPr>
              <a:t>ประโยชน์ของ </a:t>
            </a:r>
            <a:r>
              <a:rPr lang="en-US" b="1" dirty="0" smtClean="0">
                <a:solidFill>
                  <a:schemeClr val="accent6"/>
                </a:solidFill>
              </a:rPr>
              <a:t>skimming?</a:t>
            </a:r>
          </a:p>
          <a:p>
            <a:endParaRPr lang="en-US" dirty="0" smtClean="0"/>
          </a:p>
          <a:p>
            <a:r>
              <a:rPr lang="en-US" dirty="0" smtClean="0"/>
              <a:t>             </a:t>
            </a:r>
            <a:r>
              <a:rPr lang="th-TH" dirty="0" smtClean="0"/>
              <a:t>วิธีการอ่านผ่านนับเป็นวิธีที่ช่วยประหยัดเวลาในการอ่านได้เป็นอย่างมากเพราะผู้อ่านไม่จำเป็นต้องอ่านเรื่องทั้งหมด แต่เป็นการเลือกอ่านเฉพาะส่วนที่สำคัญและอ่านด้วยความรวดเร็วอย่าให้ความสนใจศัพท์แสงที่ไม่ทราบจนมากเกินไป เพราะจะทำให้เกิดความกังวล ควรข้ามส่วนซึ่งเป็นรายละเอียดปลีกย่อยที่ไม่สำคัญออกไป การอ่านข้ามเป็นสิ่งที่คนน้อยคนมากๆจะทำได้ดี เพราะคนอ่านมักขาดความมั่นใจว่าได้อ่านข้อความที่สำคัญจริงๆ และกลัวว่าจะอ่านข้าม ข้อความที่สำคัญของเรื่องไปทำให้ไม่กล้าอ่านข้าม </a:t>
            </a:r>
            <a:endParaRPr lang="th-TH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42852"/>
            <a:ext cx="9001156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chemeClr val="accent6"/>
                </a:solidFill>
              </a:rPr>
              <a:t>จุดมุ่งหมายของ</a:t>
            </a:r>
            <a:r>
              <a:rPr lang="en-US" b="1" dirty="0" smtClean="0">
                <a:solidFill>
                  <a:schemeClr val="accent6"/>
                </a:solidFill>
              </a:rPr>
              <a:t>skimming? </a:t>
            </a:r>
            <a:endParaRPr lang="en-US" dirty="0" smtClean="0">
              <a:solidFill>
                <a:schemeClr val="accent6"/>
              </a:solidFill>
            </a:endParaRPr>
          </a:p>
          <a:p>
            <a:r>
              <a:rPr lang="th-TH" dirty="0" smtClean="0"/>
              <a:t>จุดมุ่งหมายสำคัญของการอ่านแบบข้าม คือ การค้นหาจุดสำคัญที่ของเรื่อง (</a:t>
            </a:r>
            <a:r>
              <a:rPr lang="en-US" dirty="0" smtClean="0"/>
              <a:t>Topic) </a:t>
            </a:r>
            <a:r>
              <a:rPr lang="th-TH" dirty="0" smtClean="0"/>
              <a:t>ว่าเรื่องที่อ่านเป็นเรื่องเกี่ยวกับอะไร ซึ่งสิ่งนี้ถือว่าเป็นสิ่งที่สำคัญที่สุดในการอ่านหนังสือ จากความสำคัญนี้เอง ข้อสอบในส่วนที่เป็น </a:t>
            </a:r>
            <a:r>
              <a:rPr lang="en-US" dirty="0" smtClean="0"/>
              <a:t>Reading comprehension </a:t>
            </a:r>
            <a:r>
              <a:rPr lang="th-TH" dirty="0" smtClean="0"/>
              <a:t>ส่วนมากจะมีคำถามเกี่ยวกับความคิดหลัก (</a:t>
            </a:r>
            <a:r>
              <a:rPr lang="en-US" dirty="0" smtClean="0"/>
              <a:t>Main Idea) </a:t>
            </a:r>
            <a:r>
              <a:rPr lang="th-TH" dirty="0" smtClean="0"/>
              <a:t>ของเรื่องอย่างน้อยหนึ่งข้อ </a:t>
            </a:r>
          </a:p>
          <a:p>
            <a:r>
              <a:rPr lang="th-TH" dirty="0" smtClean="0"/>
              <a:t> การอ่านแบบข้าม นับเป็นวิธีการอ่านที่ผู้อ่านมุ่งหวังที่จะทราบรายละเอียดของเนื้อเรื่องหรือข้อความที่อ่าน โดยการกวาดสายตาหาหัวเรื่องที่เราสนใจและจะค้นหาเฉพาะแนวความคิดหลักเท่านั้น การอ่านแบบนี้ จะอ่านข้ามเป็นตอนๆ และอาจข้ามบางประโยคหรือบางบรรทัดไป คือไม่อ่านทุกคำแต่มองหาประเด็นหรือใจความสำคัญ (</a:t>
            </a:r>
            <a:r>
              <a:rPr lang="en-US" dirty="0" smtClean="0"/>
              <a:t>main idea) </a:t>
            </a:r>
            <a:r>
              <a:rPr lang="th-TH" dirty="0" smtClean="0"/>
              <a:t>หรือหาคำสำคัญของเรื่อง (</a:t>
            </a:r>
            <a:r>
              <a:rPr lang="en-US" dirty="0" smtClean="0"/>
              <a:t>key words) </a:t>
            </a:r>
            <a:r>
              <a:rPr lang="th-TH" dirty="0" smtClean="0"/>
              <a:t>โดยผู้เชี่ยวชาญบางท่านได้กล่าวไว้ว่าเป็นการอ่านด้วยนิ้ว (</a:t>
            </a:r>
            <a:r>
              <a:rPr lang="en-US" dirty="0" smtClean="0"/>
              <a:t>reading with fingers) </a:t>
            </a:r>
            <a:r>
              <a:rPr lang="th-TH" dirty="0" smtClean="0"/>
              <a:t>ด้วยซ้ำ การอ่านประเภทนี้มักจะใช้กับการอ่านบทความ หนังสือพิมพ์ นิตยสาร นวนิยาย สำหรับจุดมุ่งหมายของการอ่าน เพื่อหาประเด็นหรือใจความสำคัญโดยทั่วไป เพื่อเก็บรายละเอียดที่สำคัญบางอย่างเท่านั้น</a:t>
            </a:r>
            <a:endParaRPr lang="th-TH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0"/>
            <a:ext cx="885831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chemeClr val="accent6"/>
                </a:solidFill>
              </a:rPr>
              <a:t>หลักปฏิบัติในการอ่าน สรุปได้ดังนี้</a:t>
            </a:r>
            <a:endParaRPr lang="th-TH" dirty="0" smtClean="0">
              <a:solidFill>
                <a:schemeClr val="accent6"/>
              </a:solidFill>
            </a:endParaRPr>
          </a:p>
          <a:p>
            <a:r>
              <a:rPr lang="th-TH" sz="2000" dirty="0" smtClean="0"/>
              <a:t>              </a:t>
            </a:r>
            <a:r>
              <a:rPr lang="th-TH" sz="2400" dirty="0" smtClean="0"/>
              <a:t>  </a:t>
            </a:r>
          </a:p>
          <a:p>
            <a:r>
              <a:rPr lang="th-TH" sz="2400" dirty="0"/>
              <a:t>	</a:t>
            </a:r>
            <a:r>
              <a:rPr lang="th-TH" sz="2400" dirty="0" smtClean="0"/>
              <a:t>1. อ่านสองหรือสามคำแรกและ/หรือ สองหรือสามคำสุดท้ายในแต่ละประโยคคือการอ่านข้ามสิ่งที่คิดว่าไม่มีความสำคัญในประโยค จะเข้าใจประโยคนั้นหรือไม่ขึ้นอยู่กับความสลับซับซ้อนและโครงสร้างของประโยคเป็นสำคัญ</a:t>
            </a:r>
          </a:p>
          <a:p>
            <a:r>
              <a:rPr lang="th-TH" sz="2400" dirty="0" smtClean="0"/>
              <a:t>                2. การพรีวิว (</a:t>
            </a:r>
            <a:r>
              <a:rPr lang="en-US" sz="2400" dirty="0" smtClean="0"/>
              <a:t>Preview) </a:t>
            </a:r>
            <a:r>
              <a:rPr lang="th-TH" sz="2400" dirty="0" smtClean="0"/>
              <a:t>คือความสามารถที่จะคิดและคาดการณ์เห็นแนวคิดบางอย่างได้ล่วงหน้าก่อการอ่านจริง การพรีวิวช่วยให้จับประเด็นได้เร็วขึ้นและช่วยให้อ่านข้ามข้อความโดยไม่เสียอรรถรส วิธีอ่านคือ อ่านประโยคแรกและประโยคสุดท้ายของแต่ละย่อหน้าอย่างเร็วก่อนแล้วจึงไปอ่านซ้ำอีกครั้งเพื่อเก็บใจความสำคัญต่อไป ซึ่งอ่านเฉพาะคำหรือวลีที่สำคัญในแต่ละย่อหน้าเท่านั้น</a:t>
            </a:r>
          </a:p>
          <a:p>
            <a:r>
              <a:rPr lang="th-TH" sz="2400" dirty="0" smtClean="0"/>
              <a:t>                3. อ่านส่วนแรกของประโยคเร็วๆ วิธีนี้ จะไม่อ่านจนจบประโยค แต่จะกวาดสายตามองผ่านๆ แล้วเริ่มต้นอ่านประโยคใหม่ ทำเรื่อยๆจนจบประโยคที่ต้องการจะอ่าน ขณะอ่านสายตาจะจับอยู่ที่ทางด้านซ้ายมือของประโยคตลอดเวลา คืออ่านข้อความแค่หนึ่งในสามของประโยคเท่านั้น</a:t>
            </a:r>
          </a:p>
          <a:p>
            <a:r>
              <a:rPr lang="th-TH" dirty="0" smtClean="0"/>
              <a:t>             </a:t>
            </a:r>
            <a:endParaRPr lang="th-TH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00115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  	</a:t>
            </a:r>
          </a:p>
          <a:p>
            <a:r>
              <a:rPr lang="th-TH" dirty="0"/>
              <a:t>	</a:t>
            </a:r>
            <a:r>
              <a:rPr lang="th-TH" dirty="0" smtClean="0"/>
              <a:t> 4. อ่านเฉพาะส่วนกลางของหน้าหนังสือ สายตาจะจับเฉพาะตอนกลางของหนังสือเท่านั้น และอ่านเกือบทุกประโยคด้วย</a:t>
            </a:r>
          </a:p>
          <a:p>
            <a:r>
              <a:rPr lang="th-TH" dirty="0" smtClean="0"/>
              <a:t>                5. อ่านแต่เฉพาะคำหรือวลีที่สำคัญ โดยที่สำคัญอาจเป็นตัวเอน ตัวหนา หรือมีตัวเลขกำกับอยู่ในเครื่องหมายคำพูดก็ได้ บางครั้งอาจขึ้นต้นด้วยอักษรตัวพิมพ์ใหญ่ หรือขีดเส้นใต้ไว้ก็ได้อาจเป็นอย่างใดอย่างหนึ่งใยบรรดาที่กล่าวมาทั้งหมดก็ได้</a:t>
            </a:r>
          </a:p>
          <a:p>
            <a:r>
              <a:rPr lang="th-TH" dirty="0" smtClean="0"/>
              <a:t>                    จากที่กล่าวมาทั้งหมด 5 ข้อ ยังมีสิ่งสำคัญอีกสิ่งหนึ่งนั่นคือ </a:t>
            </a:r>
            <a:r>
              <a:rPr lang="en-US" dirty="0" smtClean="0"/>
              <a:t>Topic Sentence </a:t>
            </a:r>
            <a:r>
              <a:rPr lang="th-TH" dirty="0" smtClean="0"/>
              <a:t>ซึ่งก็คือ ประโยคที่บรรจุหัวเรื่องและใจความสำคัญไว้โดย </a:t>
            </a:r>
            <a:r>
              <a:rPr lang="en-US" dirty="0" smtClean="0"/>
              <a:t>Topic Sentence </a:t>
            </a:r>
            <a:r>
              <a:rPr lang="th-TH" dirty="0" smtClean="0"/>
              <a:t>มักจะวางอยู่ที่ประโยคแรกหรือประโยคสุดท้ายของข้อความ และส่วนน้อยที่อยู่ตอนกลางของเรื่อง และบางข้อความไม่มี </a:t>
            </a:r>
            <a:r>
              <a:rPr lang="en-US" dirty="0" smtClean="0"/>
              <a:t>Topic Sentence </a:t>
            </a:r>
            <a:r>
              <a:rPr lang="th-TH" dirty="0" smtClean="0"/>
              <a:t>ผู้อ่านต้องสรุปเอาเองจากเนื้อเรื่องในบทความนั้น</a:t>
            </a:r>
            <a:endParaRPr lang="th-TH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1747</Words>
  <Application>Microsoft Office PowerPoint</Application>
  <PresentationFormat>On-screen Show (4:3)</PresentationFormat>
  <Paragraphs>161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8" baseType="lpstr">
      <vt:lpstr>Angsana New</vt:lpstr>
      <vt:lpstr>Arial</vt:lpstr>
      <vt:lpstr>Calibri</vt:lpstr>
      <vt:lpstr>Comic Sans MS</vt:lpstr>
      <vt:lpstr>Cordia New</vt:lpstr>
      <vt:lpstr>MS Sans Serif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Questioning in passage reading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AJ Nic</dc:creator>
  <cp:lastModifiedBy>Eng</cp:lastModifiedBy>
  <cp:revision>9</cp:revision>
  <dcterms:created xsi:type="dcterms:W3CDTF">2010-05-31T04:20:51Z</dcterms:created>
  <dcterms:modified xsi:type="dcterms:W3CDTF">2018-03-12T08:17:22Z</dcterms:modified>
</cp:coreProperties>
</file>